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46"/>
  </p:notesMasterIdLst>
  <p:sldIdLst>
    <p:sldId id="256" r:id="rId2"/>
    <p:sldId id="272" r:id="rId3"/>
    <p:sldId id="271" r:id="rId4"/>
    <p:sldId id="270" r:id="rId5"/>
    <p:sldId id="289" r:id="rId6"/>
    <p:sldId id="257" r:id="rId7"/>
    <p:sldId id="259" r:id="rId8"/>
    <p:sldId id="290" r:id="rId9"/>
    <p:sldId id="260" r:id="rId10"/>
    <p:sldId id="292" r:id="rId11"/>
    <p:sldId id="261" r:id="rId12"/>
    <p:sldId id="258" r:id="rId13"/>
    <p:sldId id="264" r:id="rId14"/>
    <p:sldId id="266" r:id="rId15"/>
    <p:sldId id="267" r:id="rId16"/>
    <p:sldId id="297" r:id="rId17"/>
    <p:sldId id="298" r:id="rId18"/>
    <p:sldId id="288" r:id="rId19"/>
    <p:sldId id="277" r:id="rId20"/>
    <p:sldId id="263" r:id="rId21"/>
    <p:sldId id="262" r:id="rId22"/>
    <p:sldId id="285" r:id="rId23"/>
    <p:sldId id="275" r:id="rId24"/>
    <p:sldId id="286" r:id="rId25"/>
    <p:sldId id="287" r:id="rId26"/>
    <p:sldId id="276" r:id="rId27"/>
    <p:sldId id="274" r:id="rId28"/>
    <p:sldId id="291" r:id="rId29"/>
    <p:sldId id="278" r:id="rId30"/>
    <p:sldId id="293" r:id="rId31"/>
    <p:sldId id="294" r:id="rId32"/>
    <p:sldId id="279" r:id="rId33"/>
    <p:sldId id="281" r:id="rId34"/>
    <p:sldId id="282" r:id="rId35"/>
    <p:sldId id="283" r:id="rId36"/>
    <p:sldId id="299" r:id="rId37"/>
    <p:sldId id="300" r:id="rId38"/>
    <p:sldId id="284" r:id="rId39"/>
    <p:sldId id="295" r:id="rId40"/>
    <p:sldId id="296" r:id="rId41"/>
    <p:sldId id="268" r:id="rId42"/>
    <p:sldId id="269" r:id="rId43"/>
    <p:sldId id="273" r:id="rId44"/>
    <p:sldId id="302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A022"/>
    <a:srgbClr val="E3D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647" autoAdjust="0"/>
  </p:normalViewPr>
  <p:slideViewPr>
    <p:cSldViewPr>
      <p:cViewPr>
        <p:scale>
          <a:sx n="107" d="100"/>
          <a:sy n="107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10204-9258-42F3-BF75-6D39183C329B}" type="datetimeFigureOut">
              <a:rPr lang="en-US" smtClean="0"/>
              <a:t>7/27/2012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AFA0F-1650-4887-9D15-74698FC71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13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Solution: Place your quarter in the middle and then mirror every move the other</a:t>
            </a:r>
            <a:r>
              <a:rPr lang="en-US" baseline="0" dirty="0" smtClean="0"/>
              <a:t> player makes. There will always be an opening.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AFA0F-1650-4887-9D15-74698FC7107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51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  <a:r>
              <a:rPr lang="en-US" baseline="0" dirty="0" smtClean="0"/>
              <a:t> Use a Gaussian sum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AFA0F-1650-4887-9D15-74698FC7107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67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Node* </a:t>
            </a:r>
            <a:r>
              <a:rPr lang="en-US" dirty="0" err="1" smtClean="0"/>
              <a:t>mthLast</a:t>
            </a:r>
            <a:r>
              <a:rPr lang="en-US" dirty="0" smtClean="0"/>
              <a:t>( Node* head, </a:t>
            </a:r>
            <a:r>
              <a:rPr lang="en-US" dirty="0" err="1" smtClean="0"/>
              <a:t>int</a:t>
            </a:r>
            <a:r>
              <a:rPr lang="en-US" dirty="0" smtClean="0"/>
              <a:t> m )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  Node *</a:t>
            </a:r>
            <a:r>
              <a:rPr lang="en-US" dirty="0" err="1" smtClean="0"/>
              <a:t>mth</a:t>
            </a:r>
            <a:r>
              <a:rPr lang="en-US" dirty="0" smtClean="0"/>
              <a:t>, *current = head;</a:t>
            </a:r>
          </a:p>
          <a:p>
            <a:endParaRPr lang="en-US" dirty="0" smtClean="0"/>
          </a:p>
          <a:p>
            <a:r>
              <a:rPr lang="en-US" dirty="0" smtClean="0"/>
              <a:t>    for( </a:t>
            </a:r>
            <a:r>
              <a:rPr lang="en-US" dirty="0" err="1" smtClean="0"/>
              <a:t>int</a:t>
            </a:r>
            <a:r>
              <a:rPr lang="en-US" dirty="0" smtClean="0"/>
              <a:t> i = 0; i &lt; m; i++ )</a:t>
            </a:r>
          </a:p>
          <a:p>
            <a:r>
              <a:rPr lang="en-US" dirty="0" smtClean="0"/>
              <a:t>        if( current-&gt;next )</a:t>
            </a:r>
          </a:p>
          <a:p>
            <a:r>
              <a:rPr lang="en-US" dirty="0" smtClean="0"/>
              <a:t>            current = current-&gt;next;</a:t>
            </a:r>
          </a:p>
          <a:p>
            <a:r>
              <a:rPr lang="en-US" dirty="0" smtClean="0"/>
              <a:t>        else</a:t>
            </a:r>
          </a:p>
          <a:p>
            <a:r>
              <a:rPr lang="en-US" dirty="0" smtClean="0"/>
              <a:t>            return NULL;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 err="1" smtClean="0"/>
              <a:t>mth</a:t>
            </a:r>
            <a:r>
              <a:rPr lang="en-US" dirty="0" smtClean="0"/>
              <a:t> = head;</a:t>
            </a:r>
          </a:p>
          <a:p>
            <a:r>
              <a:rPr lang="en-US" dirty="0" smtClean="0"/>
              <a:t>    while( current-&gt;next )</a:t>
            </a:r>
          </a:p>
          <a:p>
            <a:r>
              <a:rPr lang="en-US" dirty="0" smtClean="0"/>
              <a:t>    {</a:t>
            </a:r>
          </a:p>
          <a:p>
            <a:r>
              <a:rPr lang="en-US" dirty="0" smtClean="0"/>
              <a:t>        current = current-&gt;next;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mth</a:t>
            </a:r>
            <a:r>
              <a:rPr lang="en-US" dirty="0" smtClean="0"/>
              <a:t> = </a:t>
            </a:r>
            <a:r>
              <a:rPr lang="en-US" dirty="0" err="1" smtClean="0"/>
              <a:t>mth</a:t>
            </a:r>
            <a:r>
              <a:rPr lang="en-US" dirty="0" smtClean="0"/>
              <a:t>-&gt;next;</a:t>
            </a:r>
          </a:p>
          <a:p>
            <a:r>
              <a:rPr lang="en-US" dirty="0" smtClean="0"/>
              <a:t>    }</a:t>
            </a:r>
          </a:p>
          <a:p>
            <a:endParaRPr lang="en-US" dirty="0" smtClean="0"/>
          </a:p>
          <a:p>
            <a:r>
              <a:rPr lang="en-US" dirty="0" smtClean="0"/>
              <a:t>    return </a:t>
            </a:r>
            <a:r>
              <a:rPr lang="en-US" dirty="0" err="1" smtClean="0"/>
              <a:t>mth</a:t>
            </a:r>
            <a:r>
              <a:rPr lang="en-US" dirty="0" smtClean="0"/>
              <a:t>;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AFA0F-1650-4887-9D15-74698FC7107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394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LinkedListNode</a:t>
            </a:r>
            <a:r>
              <a:rPr lang="en-US" dirty="0" smtClean="0"/>
              <a:t> </a:t>
            </a:r>
            <a:r>
              <a:rPr lang="en-US" dirty="0" err="1" smtClean="0"/>
              <a:t>FindBeginning</a:t>
            </a:r>
            <a:r>
              <a:rPr lang="en-US" dirty="0" smtClean="0"/>
              <a:t>(</a:t>
            </a:r>
            <a:r>
              <a:rPr lang="en-US" dirty="0" err="1" smtClean="0"/>
              <a:t>LinkedListNode</a:t>
            </a:r>
            <a:r>
              <a:rPr lang="en-US" dirty="0" smtClean="0"/>
              <a:t> head) 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LinkedListNode</a:t>
            </a:r>
            <a:r>
              <a:rPr lang="en-US" dirty="0" smtClean="0"/>
              <a:t> n1 = head;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LinkedListNode</a:t>
            </a:r>
            <a:r>
              <a:rPr lang="en-US" dirty="0" smtClean="0"/>
              <a:t> n2 = head;</a:t>
            </a:r>
          </a:p>
          <a:p>
            <a:r>
              <a:rPr lang="en-US" dirty="0" smtClean="0"/>
              <a:t>		</a:t>
            </a:r>
          </a:p>
          <a:p>
            <a:r>
              <a:rPr lang="en-US" dirty="0" smtClean="0"/>
              <a:t>	// Find meeting point</a:t>
            </a:r>
          </a:p>
          <a:p>
            <a:r>
              <a:rPr lang="en-US" dirty="0" smtClean="0"/>
              <a:t>	while (n2.next != null) </a:t>
            </a:r>
          </a:p>
          <a:p>
            <a:r>
              <a:rPr lang="en-US" dirty="0" smtClean="0"/>
              <a:t>	{</a:t>
            </a:r>
          </a:p>
          <a:p>
            <a:r>
              <a:rPr lang="en-US" dirty="0" smtClean="0"/>
              <a:t>		n1 = n1.next;</a:t>
            </a:r>
          </a:p>
          <a:p>
            <a:r>
              <a:rPr lang="en-US" dirty="0" smtClean="0"/>
              <a:t>		n2 = n2.next.next;</a:t>
            </a:r>
          </a:p>
          <a:p>
            <a:r>
              <a:rPr lang="en-US" dirty="0" smtClean="0"/>
              <a:t>		if (n1 == n2)</a:t>
            </a:r>
          </a:p>
          <a:p>
            <a:r>
              <a:rPr lang="en-US" dirty="0" smtClean="0"/>
              <a:t>			break;</a:t>
            </a:r>
          </a:p>
          <a:p>
            <a:r>
              <a:rPr lang="en-US" dirty="0" smtClean="0"/>
              <a:t>	}</a:t>
            </a:r>
          </a:p>
          <a:p>
            <a:endParaRPr lang="en-US" dirty="0" smtClean="0"/>
          </a:p>
          <a:p>
            <a:r>
              <a:rPr lang="en-US" dirty="0" smtClean="0"/>
              <a:t>	// Error check - there is no meeting point, and therefore no loop</a:t>
            </a:r>
          </a:p>
          <a:p>
            <a:r>
              <a:rPr lang="en-US" dirty="0" smtClean="0"/>
              <a:t>	if (n2.next == null)</a:t>
            </a:r>
          </a:p>
          <a:p>
            <a:r>
              <a:rPr lang="en-US" dirty="0" smtClean="0"/>
              <a:t>		return null;</a:t>
            </a:r>
          </a:p>
          <a:p>
            <a:r>
              <a:rPr lang="en-US" dirty="0" smtClean="0"/>
              <a:t>	</a:t>
            </a:r>
          </a:p>
          <a:p>
            <a:r>
              <a:rPr lang="en-US" dirty="0" smtClean="0"/>
              <a:t>	/* </a:t>
            </a:r>
          </a:p>
          <a:p>
            <a:r>
              <a:rPr lang="en-US" dirty="0" smtClean="0"/>
              <a:t>	 * Move n1 to Head. Keep n2 at Meeting Point. Each are k steps</a:t>
            </a:r>
          </a:p>
          <a:p>
            <a:r>
              <a:rPr lang="en-US" dirty="0" smtClean="0"/>
              <a:t>	 * from the Loop Start. If they move at the same pace, they must</a:t>
            </a:r>
          </a:p>
          <a:p>
            <a:r>
              <a:rPr lang="en-US" dirty="0" smtClean="0"/>
              <a:t>	 * meet at Loop Start. </a:t>
            </a:r>
          </a:p>
          <a:p>
            <a:r>
              <a:rPr lang="en-US" dirty="0" smtClean="0"/>
              <a:t>         */</a:t>
            </a:r>
          </a:p>
          <a:p>
            <a:r>
              <a:rPr lang="en-US" dirty="0" smtClean="0"/>
              <a:t>	</a:t>
            </a:r>
          </a:p>
          <a:p>
            <a:r>
              <a:rPr lang="en-US" dirty="0" smtClean="0"/>
              <a:t>	n1 = head;</a:t>
            </a:r>
          </a:p>
          <a:p>
            <a:r>
              <a:rPr lang="en-US" dirty="0" smtClean="0"/>
              <a:t>	while (n1 != n2) </a:t>
            </a:r>
          </a:p>
          <a:p>
            <a:r>
              <a:rPr lang="en-US" dirty="0" smtClean="0"/>
              <a:t>	{</a:t>
            </a:r>
          </a:p>
          <a:p>
            <a:r>
              <a:rPr lang="en-US" dirty="0" smtClean="0"/>
              <a:t>		n1 = n1.next;</a:t>
            </a:r>
          </a:p>
          <a:p>
            <a:r>
              <a:rPr lang="en-US" dirty="0" smtClean="0"/>
              <a:t>		n2 = n2.next;</a:t>
            </a:r>
          </a:p>
          <a:p>
            <a:r>
              <a:rPr lang="en-US" dirty="0" smtClean="0"/>
              <a:t>	}</a:t>
            </a:r>
          </a:p>
          <a:p>
            <a:r>
              <a:rPr lang="en-US" dirty="0" smtClean="0"/>
              <a:t>	</a:t>
            </a:r>
          </a:p>
          <a:p>
            <a:r>
              <a:rPr lang="en-US" dirty="0" smtClean="0"/>
              <a:t>	// Now n2 points to the start of the loop.</a:t>
            </a:r>
          </a:p>
          <a:p>
            <a:r>
              <a:rPr lang="en-US" dirty="0" smtClean="0"/>
              <a:t>	return n2;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AFA0F-1650-4887-9D15-74698FC7107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078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</a:t>
            </a:r>
            <a:r>
              <a:rPr lang="en-US" baseline="0" dirty="0" smtClean="0"/>
              <a:t> possible solution…</a:t>
            </a:r>
          </a:p>
          <a:p>
            <a:endParaRPr lang="en-US" baseline="0" dirty="0" smtClean="0"/>
          </a:p>
          <a:p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MAX = 100;</a:t>
            </a:r>
          </a:p>
          <a:p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NEIGHBORS = 8;</a:t>
            </a:r>
          </a:p>
          <a:p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dx[NEIGHBORS] = {-1,-1,0,1,1,1,0,-1};</a:t>
            </a:r>
          </a:p>
          <a:p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dy</a:t>
            </a:r>
            <a:r>
              <a:rPr lang="en-US" dirty="0" smtClean="0"/>
              <a:t>[NEIGHBORS] = {0,1,1,1,0,-1,-1,-1};</a:t>
            </a:r>
          </a:p>
          <a:p>
            <a:endParaRPr lang="en-US" dirty="0" smtClean="0"/>
          </a:p>
          <a:p>
            <a:r>
              <a:rPr lang="en-US" dirty="0" smtClean="0"/>
              <a:t>void </a:t>
            </a:r>
            <a:r>
              <a:rPr lang="en-US" dirty="0" err="1" smtClean="0"/>
              <a:t>lookForWords</a:t>
            </a:r>
            <a:r>
              <a:rPr lang="en-US" dirty="0" smtClean="0"/>
              <a:t>( string board[],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nrows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ncols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x, </a:t>
            </a:r>
            <a:r>
              <a:rPr lang="en-US" dirty="0" err="1" smtClean="0"/>
              <a:t>int</a:t>
            </a:r>
            <a:r>
              <a:rPr lang="en-US" dirty="0" smtClean="0"/>
              <a:t> y, </a:t>
            </a:r>
            <a:r>
              <a:rPr lang="en-US" dirty="0" err="1" smtClean="0"/>
              <a:t>bool</a:t>
            </a:r>
            <a:r>
              <a:rPr lang="en-US" dirty="0" smtClean="0"/>
              <a:t> used[MAX][MAX], string word, </a:t>
            </a:r>
            <a:r>
              <a:rPr lang="en-US" dirty="0" err="1" smtClean="0"/>
              <a:t>TrieNode</a:t>
            </a:r>
            <a:r>
              <a:rPr lang="en-US" dirty="0" smtClean="0"/>
              <a:t> *node, map&lt;</a:t>
            </a:r>
            <a:r>
              <a:rPr lang="en-US" dirty="0" err="1" smtClean="0"/>
              <a:t>string,int</a:t>
            </a:r>
            <a:r>
              <a:rPr lang="en-US" dirty="0" smtClean="0"/>
              <a:t>&gt; &amp;words)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  // If tile is out of range then quit</a:t>
            </a:r>
          </a:p>
          <a:p>
            <a:r>
              <a:rPr lang="en-US" dirty="0" smtClean="0"/>
              <a:t>    if( x &lt; 0 || y &lt; 0 || x &gt;= </a:t>
            </a:r>
            <a:r>
              <a:rPr lang="en-US" dirty="0" err="1" smtClean="0"/>
              <a:t>nrows</a:t>
            </a:r>
            <a:r>
              <a:rPr lang="en-US" dirty="0" smtClean="0"/>
              <a:t> || y &gt;= </a:t>
            </a:r>
            <a:r>
              <a:rPr lang="en-US" dirty="0" err="1" smtClean="0"/>
              <a:t>ncols</a:t>
            </a:r>
            <a:r>
              <a:rPr lang="en-US" dirty="0" smtClean="0"/>
              <a:t> )</a:t>
            </a:r>
          </a:p>
          <a:p>
            <a:r>
              <a:rPr lang="en-US" dirty="0" smtClean="0"/>
              <a:t>        return;</a:t>
            </a:r>
          </a:p>
          <a:p>
            <a:r>
              <a:rPr lang="en-US" dirty="0" smtClean="0"/>
              <a:t>    // if tile has been used then quit</a:t>
            </a:r>
          </a:p>
          <a:p>
            <a:r>
              <a:rPr lang="en-US" dirty="0" smtClean="0"/>
              <a:t>    else if( used[x][y] )</a:t>
            </a:r>
          </a:p>
          <a:p>
            <a:r>
              <a:rPr lang="en-US" dirty="0" smtClean="0"/>
              <a:t>        return;</a:t>
            </a:r>
          </a:p>
          <a:p>
            <a:endParaRPr lang="en-US" dirty="0" smtClean="0"/>
          </a:p>
          <a:p>
            <a:r>
              <a:rPr lang="en-US" dirty="0" smtClean="0"/>
              <a:t>    node = node-&gt;</a:t>
            </a:r>
            <a:r>
              <a:rPr lang="en-US" dirty="0" err="1" smtClean="0"/>
              <a:t>getEdge</a:t>
            </a:r>
            <a:r>
              <a:rPr lang="en-US" dirty="0" smtClean="0"/>
              <a:t>(board[x][y]);</a:t>
            </a:r>
          </a:p>
          <a:p>
            <a:endParaRPr lang="en-US" dirty="0" smtClean="0"/>
          </a:p>
          <a:p>
            <a:r>
              <a:rPr lang="en-US" dirty="0" smtClean="0"/>
              <a:t>    // if nothing exists in the dictionary then quit</a:t>
            </a:r>
          </a:p>
          <a:p>
            <a:r>
              <a:rPr lang="en-US" dirty="0" smtClean="0"/>
              <a:t>    if( !node )</a:t>
            </a:r>
          </a:p>
          <a:p>
            <a:r>
              <a:rPr lang="en-US" dirty="0" smtClean="0"/>
              <a:t>        return;</a:t>
            </a:r>
          </a:p>
          <a:p>
            <a:endParaRPr lang="en-US" dirty="0" smtClean="0"/>
          </a:p>
          <a:p>
            <a:r>
              <a:rPr lang="en-US" dirty="0" smtClean="0"/>
              <a:t>    word += board[x][y];</a:t>
            </a:r>
          </a:p>
          <a:p>
            <a:r>
              <a:rPr lang="en-US" dirty="0" smtClean="0"/>
              <a:t>    used[x][y] = true;</a:t>
            </a:r>
          </a:p>
          <a:p>
            <a:endParaRPr lang="en-US" dirty="0" smtClean="0"/>
          </a:p>
          <a:p>
            <a:r>
              <a:rPr lang="en-US" dirty="0" smtClean="0"/>
              <a:t>    if(node-&gt;</a:t>
            </a:r>
            <a:r>
              <a:rPr lang="en-US" dirty="0" err="1" smtClean="0"/>
              <a:t>isWord</a:t>
            </a:r>
            <a:r>
              <a:rPr lang="en-US" dirty="0" smtClean="0"/>
              <a:t>())</a:t>
            </a:r>
          </a:p>
          <a:p>
            <a:r>
              <a:rPr lang="en-US" dirty="0" smtClean="0"/>
              <a:t>        if( words[word] )</a:t>
            </a:r>
          </a:p>
          <a:p>
            <a:r>
              <a:rPr lang="en-US" dirty="0" smtClean="0"/>
              <a:t>            words[word]++;</a:t>
            </a:r>
          </a:p>
          <a:p>
            <a:r>
              <a:rPr lang="en-US" dirty="0" smtClean="0"/>
              <a:t>        else</a:t>
            </a:r>
          </a:p>
          <a:p>
            <a:r>
              <a:rPr lang="en-US" dirty="0" smtClean="0"/>
              <a:t>            words[word] = 1;</a:t>
            </a:r>
          </a:p>
          <a:p>
            <a:endParaRPr lang="en-US" dirty="0" smtClean="0"/>
          </a:p>
          <a:p>
            <a:r>
              <a:rPr lang="en-US" dirty="0" smtClean="0"/>
              <a:t>    for(</a:t>
            </a:r>
            <a:r>
              <a:rPr lang="en-US" dirty="0" err="1" smtClean="0"/>
              <a:t>int</a:t>
            </a:r>
            <a:r>
              <a:rPr lang="en-US" dirty="0" smtClean="0"/>
              <a:t> i = 0; i &lt; NEIGHBORS; i++)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lookForWords</a:t>
            </a:r>
            <a:r>
              <a:rPr lang="en-US" dirty="0" smtClean="0"/>
              <a:t>( board, </a:t>
            </a:r>
            <a:r>
              <a:rPr lang="en-US" dirty="0" err="1" smtClean="0"/>
              <a:t>nrows</a:t>
            </a:r>
            <a:r>
              <a:rPr lang="en-US" dirty="0" smtClean="0"/>
              <a:t>, </a:t>
            </a:r>
            <a:r>
              <a:rPr lang="en-US" dirty="0" err="1" smtClean="0"/>
              <a:t>ncols</a:t>
            </a:r>
            <a:r>
              <a:rPr lang="en-US" dirty="0" smtClean="0"/>
              <a:t>, x + dx[i], y + </a:t>
            </a:r>
            <a:r>
              <a:rPr lang="en-US" dirty="0" err="1" smtClean="0"/>
              <a:t>dy</a:t>
            </a:r>
            <a:r>
              <a:rPr lang="en-US" dirty="0" smtClean="0"/>
              <a:t>[i], used, word, node, words);</a:t>
            </a:r>
          </a:p>
          <a:p>
            <a:endParaRPr lang="en-US" dirty="0" smtClean="0"/>
          </a:p>
          <a:p>
            <a:r>
              <a:rPr lang="en-US" dirty="0" smtClean="0"/>
              <a:t>    used[x][y] = false;</a:t>
            </a:r>
          </a:p>
          <a:p>
            <a:r>
              <a:rPr lang="en-US" dirty="0" smtClean="0"/>
              <a:t>    return;</a:t>
            </a:r>
          </a:p>
          <a:p>
            <a:r>
              <a:rPr lang="en-US" dirty="0" smtClean="0"/>
              <a:t>}</a:t>
            </a:r>
          </a:p>
          <a:p>
            <a:endParaRPr lang="en-US" dirty="0" smtClean="0"/>
          </a:p>
          <a:p>
            <a:r>
              <a:rPr lang="en-US" dirty="0" smtClean="0"/>
              <a:t>void </a:t>
            </a:r>
            <a:r>
              <a:rPr lang="en-US" dirty="0" err="1" smtClean="0"/>
              <a:t>findAllWords</a:t>
            </a:r>
            <a:r>
              <a:rPr lang="en-US" dirty="0" smtClean="0"/>
              <a:t>( string board[],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nrows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ncols</a:t>
            </a:r>
            <a:r>
              <a:rPr lang="en-US" dirty="0" smtClean="0"/>
              <a:t>, </a:t>
            </a:r>
            <a:r>
              <a:rPr lang="en-US" dirty="0" err="1" smtClean="0"/>
              <a:t>Trie</a:t>
            </a:r>
            <a:r>
              <a:rPr lang="en-US" dirty="0" smtClean="0"/>
              <a:t> dictionary, map&lt;</a:t>
            </a:r>
            <a:r>
              <a:rPr lang="en-US" dirty="0" err="1" smtClean="0"/>
              <a:t>string,int</a:t>
            </a:r>
            <a:r>
              <a:rPr lang="en-US" dirty="0" smtClean="0"/>
              <a:t>&gt; &amp;words )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bool</a:t>
            </a:r>
            <a:r>
              <a:rPr lang="en-US" dirty="0" smtClean="0"/>
              <a:t> used[MAX][MAX] = {{0}};</a:t>
            </a:r>
          </a:p>
          <a:p>
            <a:endParaRPr lang="en-US" dirty="0" smtClean="0"/>
          </a:p>
          <a:p>
            <a:r>
              <a:rPr lang="en-US" dirty="0" smtClean="0"/>
              <a:t>    for(</a:t>
            </a:r>
            <a:r>
              <a:rPr lang="en-US" dirty="0" err="1" smtClean="0"/>
              <a:t>int</a:t>
            </a:r>
            <a:r>
              <a:rPr lang="en-US" dirty="0" smtClean="0"/>
              <a:t> i = 0; i &lt; </a:t>
            </a:r>
            <a:r>
              <a:rPr lang="en-US" dirty="0" err="1" smtClean="0"/>
              <a:t>nrows</a:t>
            </a:r>
            <a:r>
              <a:rPr lang="en-US" dirty="0" smtClean="0"/>
              <a:t>; i++)</a:t>
            </a:r>
          </a:p>
          <a:p>
            <a:r>
              <a:rPr lang="en-US" dirty="0" smtClean="0"/>
              <a:t>        for(</a:t>
            </a:r>
            <a:r>
              <a:rPr lang="en-US" dirty="0" err="1" smtClean="0"/>
              <a:t>int</a:t>
            </a:r>
            <a:r>
              <a:rPr lang="en-US" dirty="0" smtClean="0"/>
              <a:t> j = 0; j &lt; </a:t>
            </a:r>
            <a:r>
              <a:rPr lang="en-US" dirty="0" err="1" smtClean="0"/>
              <a:t>ncols</a:t>
            </a:r>
            <a:r>
              <a:rPr lang="en-US" dirty="0" smtClean="0"/>
              <a:t>; j++)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lookForWords</a:t>
            </a:r>
            <a:r>
              <a:rPr lang="en-US" dirty="0" smtClean="0"/>
              <a:t>( board, </a:t>
            </a:r>
            <a:r>
              <a:rPr lang="en-US" dirty="0" err="1" smtClean="0"/>
              <a:t>nrows</a:t>
            </a:r>
            <a:r>
              <a:rPr lang="en-US" dirty="0" smtClean="0"/>
              <a:t>, </a:t>
            </a:r>
            <a:r>
              <a:rPr lang="en-US" dirty="0" err="1" smtClean="0"/>
              <a:t>ncols</a:t>
            </a:r>
            <a:r>
              <a:rPr lang="en-US" dirty="0" smtClean="0"/>
              <a:t>, i, j, used, "", </a:t>
            </a:r>
            <a:r>
              <a:rPr lang="en-US" dirty="0" err="1" smtClean="0"/>
              <a:t>dictionary.getRoot</a:t>
            </a:r>
            <a:r>
              <a:rPr lang="en-US" dirty="0" smtClean="0"/>
              <a:t>(), words);</a:t>
            </a:r>
          </a:p>
          <a:p>
            <a:r>
              <a:rPr lang="en-US" dirty="0" smtClean="0"/>
              <a:t>    return;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AFA0F-1650-4887-9D15-74698FC71078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50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#include &lt;map&gt;</a:t>
            </a:r>
          </a:p>
          <a:p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endParaRPr lang="en-US" dirty="0" smtClean="0"/>
          </a:p>
          <a:p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MAX_SIZE = 10;</a:t>
            </a:r>
          </a:p>
          <a:p>
            <a:endParaRPr lang="en-US" dirty="0" smtClean="0"/>
          </a:p>
          <a:p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sum = 6;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numbers[MAX_SIZE] = {1,2,3,4,5,6,7,8,9,10};</a:t>
            </a:r>
          </a:p>
          <a:p>
            <a:r>
              <a:rPr lang="en-US" dirty="0" smtClean="0"/>
              <a:t>    map&lt;</a:t>
            </a:r>
            <a:r>
              <a:rPr lang="en-US" dirty="0" err="1" smtClean="0"/>
              <a:t>int,bool</a:t>
            </a:r>
            <a:r>
              <a:rPr lang="en-US" dirty="0" smtClean="0"/>
              <a:t>&gt; table;</a:t>
            </a:r>
          </a:p>
          <a:p>
            <a:endParaRPr lang="en-US" dirty="0" smtClean="0"/>
          </a:p>
          <a:p>
            <a:r>
              <a:rPr lang="en-US" dirty="0" smtClean="0"/>
              <a:t>    for(</a:t>
            </a:r>
            <a:r>
              <a:rPr lang="en-US" dirty="0" err="1" smtClean="0"/>
              <a:t>int</a:t>
            </a:r>
            <a:r>
              <a:rPr lang="en-US" dirty="0" smtClean="0"/>
              <a:t> i = 0; i &lt; MAX_SIZE; i++)</a:t>
            </a:r>
          </a:p>
          <a:p>
            <a:r>
              <a:rPr lang="en-US" dirty="0" smtClean="0"/>
              <a:t>    {</a:t>
            </a:r>
          </a:p>
          <a:p>
            <a:r>
              <a:rPr lang="en-US" dirty="0" smtClean="0"/>
              <a:t>        if( table[sum - numbers[i]] )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cout</a:t>
            </a:r>
            <a:r>
              <a:rPr lang="en-US" dirty="0" smtClean="0"/>
              <a:t> &lt;&lt; numbers[i] &lt;&lt; " and " &lt;&lt; sum - numbers[i]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        table[numbers[i]] = true;</a:t>
            </a:r>
          </a:p>
          <a:p>
            <a:r>
              <a:rPr lang="en-US" dirty="0" smtClean="0"/>
              <a:t>    }</a:t>
            </a:r>
          </a:p>
          <a:p>
            <a:endParaRPr lang="en-US" dirty="0" smtClean="0"/>
          </a:p>
          <a:p>
            <a:r>
              <a:rPr lang="en-US" dirty="0" smtClean="0"/>
              <a:t>    return 0;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AFA0F-1650-4887-9D15-74698FC71078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86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56168-2EB7-4D5B-ABC6-709D46D49A4D}" type="datetime1">
              <a:rPr lang="en-US" smtClean="0"/>
              <a:t>7/27/2012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>
          <a:xfrm>
            <a:off x="8534400" y="6400800"/>
            <a:ext cx="609600" cy="304800"/>
          </a:xfrm>
        </p:spPr>
        <p:txBody>
          <a:bodyPr/>
          <a:lstStyle/>
          <a:p>
            <a:fld id="{3ED3F612-97DA-42B4-889D-B03F43D66F0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4221144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}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941A-6C53-40FD-B9CA-AE09AA99290B}" type="datetime1">
              <a:rPr lang="en-US" smtClean="0"/>
              <a:t>7/27/2012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3F612-97DA-42B4-889D-B03F43D66F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0DE9-0AEC-4E1D-BBC2-6A21214A5898}" type="datetime1">
              <a:rPr lang="en-US" smtClean="0"/>
              <a:t>7/27/2012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3F612-97DA-42B4-889D-B03F43D66F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7467600" cy="5029200"/>
          </a:xfrm>
        </p:spPr>
        <p:txBody>
          <a:bodyPr anchor="t">
            <a:normAutofit/>
          </a:bodyPr>
          <a:lstStyle>
            <a:lvl1pPr marL="274320" indent="-256032">
              <a:spcAft>
                <a:spcPts val="600"/>
              </a:spcAft>
              <a:buFont typeface="Wingdings" pitchFamily="2" charset="2"/>
              <a:buChar char="ü"/>
              <a:defRPr sz="3200"/>
            </a:lvl1pPr>
            <a:lvl2pPr marL="640080" indent="-256032">
              <a:spcAft>
                <a:spcPts val="600"/>
              </a:spcAft>
              <a:buFont typeface="Wingdings" pitchFamily="2" charset="2"/>
              <a:buChar char="ü"/>
              <a:defRPr sz="2800"/>
            </a:lvl2pPr>
            <a:lvl3pPr marL="1005840" indent="-256032">
              <a:spcAft>
                <a:spcPts val="600"/>
              </a:spcAft>
              <a:buFont typeface="Wingdings" pitchFamily="2" charset="2"/>
              <a:buChar char="ü"/>
              <a:defRPr sz="2400"/>
            </a:lvl3pPr>
            <a:lvl4pPr marL="1371600" indent="-256032">
              <a:spcAft>
                <a:spcPts val="600"/>
              </a:spcAft>
              <a:buFont typeface="Wingdings" pitchFamily="2" charset="2"/>
              <a:buChar char="ü"/>
              <a:defRPr sz="2400"/>
            </a:lvl4pPr>
            <a:lvl5pPr marL="1645920" indent="-256032">
              <a:spcAft>
                <a:spcPts val="600"/>
              </a:spcAft>
              <a:buFont typeface="Wingdings" pitchFamily="2" charset="2"/>
              <a:buChar char="ü"/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77240" y="381000"/>
            <a:ext cx="75438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3B4E-DA25-4314-BD1B-7C599C5D2970}" type="datetime1">
              <a:rPr lang="en-US" smtClean="0"/>
              <a:t>7/27/2012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>
          <a:xfrm>
            <a:off x="8534400" y="6400800"/>
            <a:ext cx="685800" cy="304800"/>
          </a:xfrm>
        </p:spPr>
        <p:txBody>
          <a:bodyPr/>
          <a:lstStyle/>
          <a:p>
            <a:fld id="{3ED3F612-97DA-42B4-889D-B03F43D66F06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61BB-5260-4160-BB10-4D29D9E50364}" type="datetime1">
              <a:rPr lang="en-US" smtClean="0"/>
              <a:t>7/27/2012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D3F612-97DA-42B4-889D-B03F43D66F0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D7F70-9680-477F-9D5C-33B47BD92688}" type="datetime1">
              <a:rPr lang="en-US" smtClean="0"/>
              <a:t>7/27/2012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D3F612-97DA-42B4-889D-B03F43D66F0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22AF-BD79-461F-B174-2A28596BAD07}" type="datetime1">
              <a:rPr lang="en-US" smtClean="0"/>
              <a:t>7/27/2012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D3F612-97DA-42B4-889D-B03F43D66F06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8B98-84DC-427D-88F5-1DF1728B8EE4}" type="datetime1">
              <a:rPr lang="en-US" smtClean="0"/>
              <a:t>7/27/2012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D3F612-97DA-42B4-889D-B03F43D66F0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1FC6-2486-4C66-BF4D-68575455B435}" type="datetime1">
              <a:rPr lang="en-US" smtClean="0"/>
              <a:t>7/27/2012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D3F612-97DA-42B4-889D-B03F43D66F0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2B7E-599D-457E-94EF-623CFDDBDC21}" type="datetime1">
              <a:rPr lang="en-US" smtClean="0"/>
              <a:t>7/27/2012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D3F612-97DA-42B4-889D-B03F43D66F0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B94E9-E1D7-44DF-81E2-87533D92E3D2}" type="datetime1">
              <a:rPr lang="en-US" smtClean="0"/>
              <a:t>7/27/2012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D3F612-97DA-42B4-889D-B03F43D66F06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F45D999F-928E-4EAD-96B1-96978B4650CF}" type="datetime1">
              <a:rPr lang="en-US" smtClean="0"/>
              <a:t>7/27/2012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3ED3F612-97DA-42B4-889D-B03F43D66F0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resume.csgradbox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Getting a Job in 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Micah Chasteen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85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676400"/>
            <a:ext cx="7467600" cy="4800600"/>
          </a:xfrm>
        </p:spPr>
        <p:txBody>
          <a:bodyPr numCol="1">
            <a:normAutofit/>
          </a:bodyPr>
          <a:lstStyle/>
          <a:p>
            <a:r>
              <a:rPr lang="en-US" dirty="0" smtClean="0"/>
              <a:t>Must Haves</a:t>
            </a:r>
          </a:p>
          <a:p>
            <a:pPr lvl="1"/>
            <a:r>
              <a:rPr lang="en-US" dirty="0" smtClean="0"/>
              <a:t>C++ or Java</a:t>
            </a:r>
          </a:p>
          <a:p>
            <a:endParaRPr lang="en-US" dirty="0"/>
          </a:p>
          <a:p>
            <a:r>
              <a:rPr lang="en-US" dirty="0" smtClean="0"/>
              <a:t>Hot Skills</a:t>
            </a:r>
          </a:p>
          <a:p>
            <a:pPr lvl="1"/>
            <a:r>
              <a:rPr lang="en-US" dirty="0" smtClean="0"/>
              <a:t>Mobile Development</a:t>
            </a:r>
          </a:p>
          <a:p>
            <a:pPr lvl="1"/>
            <a:r>
              <a:rPr lang="en-US" dirty="0" smtClean="0"/>
              <a:t>Cloud Computing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Resumes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105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Electronic Resume</a:t>
            </a:r>
          </a:p>
          <a:p>
            <a:r>
              <a:rPr lang="en-US" dirty="0" smtClean="0"/>
              <a:t>More Details</a:t>
            </a:r>
          </a:p>
          <a:p>
            <a:r>
              <a:rPr lang="en-US" dirty="0" smtClean="0"/>
              <a:t>Easy, Professional Name</a:t>
            </a:r>
          </a:p>
          <a:p>
            <a:r>
              <a:rPr lang="en-US" dirty="0" smtClean="0"/>
              <a:t>Reliable, Accessible</a:t>
            </a:r>
          </a:p>
          <a:p>
            <a:r>
              <a:rPr lang="en-US" dirty="0" smtClean="0"/>
              <a:t>Elegant, Properly Coded</a:t>
            </a:r>
          </a:p>
          <a:p>
            <a:r>
              <a:rPr lang="en-US" dirty="0" smtClean="0">
                <a:hlinkClick r:id="rId2"/>
              </a:rPr>
              <a:t>http://resume.csgradbox.com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Website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24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676400"/>
            <a:ext cx="7467600" cy="5029200"/>
          </a:xfrm>
        </p:spPr>
        <p:txBody>
          <a:bodyPr>
            <a:normAutofit/>
          </a:bodyPr>
          <a:lstStyle/>
          <a:p>
            <a:r>
              <a:rPr lang="en-US" dirty="0"/>
              <a:t>Actively Review Social Media</a:t>
            </a:r>
          </a:p>
          <a:p>
            <a:r>
              <a:rPr lang="en-US" dirty="0" smtClean="0"/>
              <a:t>Reduce Your Social Time</a:t>
            </a:r>
          </a:p>
          <a:p>
            <a:r>
              <a:rPr lang="en-US" dirty="0" smtClean="0"/>
              <a:t>You Get Out What You Put In</a:t>
            </a:r>
          </a:p>
          <a:p>
            <a:r>
              <a:rPr lang="en-US" dirty="0" smtClean="0"/>
              <a:t>Don’t Take The First Job</a:t>
            </a:r>
          </a:p>
          <a:p>
            <a:r>
              <a:rPr lang="en-US" dirty="0" smtClean="0"/>
              <a:t>Aim For Concurrent Offers</a:t>
            </a:r>
          </a:p>
          <a:p>
            <a:r>
              <a:rPr lang="en-US" dirty="0" smtClean="0"/>
              <a:t>This Can Be A Long Process</a:t>
            </a:r>
          </a:p>
          <a:p>
            <a:r>
              <a:rPr lang="en-US" dirty="0" smtClean="0"/>
              <a:t>Recruiters Want Money (Not You)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Reminders/Suggestions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734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HR Questions</a:t>
            </a:r>
          </a:p>
          <a:p>
            <a:r>
              <a:rPr lang="en-US" dirty="0" smtClean="0"/>
              <a:t>Project Questions (Excel)</a:t>
            </a:r>
          </a:p>
          <a:p>
            <a:r>
              <a:rPr lang="en-US" dirty="0" smtClean="0"/>
              <a:t>Be Polite And Personable</a:t>
            </a:r>
          </a:p>
          <a:p>
            <a:r>
              <a:rPr lang="en-US" dirty="0" smtClean="0"/>
              <a:t>Be Confident and Don’t Give Up</a:t>
            </a:r>
          </a:p>
          <a:p>
            <a:r>
              <a:rPr lang="en-US" dirty="0" smtClean="0"/>
              <a:t>Have Questions For Them</a:t>
            </a:r>
          </a:p>
          <a:p>
            <a:r>
              <a:rPr lang="en-US" dirty="0" smtClean="0"/>
              <a:t>Do At Least One Mock Interview </a:t>
            </a:r>
            <a:br>
              <a:rPr lang="en-US" dirty="0" smtClean="0"/>
            </a:br>
            <a:r>
              <a:rPr lang="en-US" dirty="0" smtClean="0"/>
              <a:t>(One For Each Kind)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95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Secluded Area</a:t>
            </a:r>
          </a:p>
          <a:p>
            <a:r>
              <a:rPr lang="en-US" dirty="0" smtClean="0"/>
              <a:t>Use Landline w/Hands Free</a:t>
            </a:r>
          </a:p>
          <a:p>
            <a:r>
              <a:rPr lang="en-US" dirty="0" smtClean="0"/>
              <a:t>No Noises or Distractions</a:t>
            </a:r>
          </a:p>
          <a:p>
            <a:r>
              <a:rPr lang="en-US" dirty="0" smtClean="0"/>
              <a:t>Keep Resume In Sight</a:t>
            </a:r>
          </a:p>
          <a:p>
            <a:r>
              <a:rPr lang="en-US" dirty="0" smtClean="0"/>
              <a:t>No Visual Contact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689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Early</a:t>
            </a:r>
          </a:p>
          <a:p>
            <a:r>
              <a:rPr lang="en-US" dirty="0" smtClean="0"/>
              <a:t>Dress Nice But Appropriate</a:t>
            </a:r>
          </a:p>
          <a:p>
            <a:r>
              <a:rPr lang="en-US" dirty="0" smtClean="0"/>
              <a:t>Be Rested and Relaxed</a:t>
            </a:r>
          </a:p>
          <a:p>
            <a:r>
              <a:rPr lang="en-US" dirty="0" smtClean="0"/>
              <a:t>Turn Cell Phone OFF</a:t>
            </a:r>
          </a:p>
          <a:p>
            <a:r>
              <a:rPr lang="en-US" dirty="0" smtClean="0"/>
              <a:t>Don’t Fidget</a:t>
            </a:r>
          </a:p>
          <a:p>
            <a:r>
              <a:rPr lang="en-US" dirty="0" smtClean="0"/>
              <a:t>Take Extra Resumes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Person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914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Are Manhole Covers Round?</a:t>
            </a:r>
          </a:p>
          <a:p>
            <a:r>
              <a:rPr lang="en-US" dirty="0" smtClean="0"/>
              <a:t>How Many Golf Balls Can Fit On A School Bus?</a:t>
            </a:r>
          </a:p>
          <a:p>
            <a:r>
              <a:rPr lang="en-US" dirty="0" smtClean="0"/>
              <a:t>How Many Piano Tuners Are There In Nashville?</a:t>
            </a:r>
          </a:p>
          <a:p>
            <a:r>
              <a:rPr lang="en-US" dirty="0" smtClean="0"/>
              <a:t>How Do They Make M&amp;Ms?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Riddles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573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a game for two players</a:t>
            </a:r>
          </a:p>
          <a:p>
            <a:r>
              <a:rPr lang="en-US" dirty="0" smtClean="0"/>
              <a:t>You have a flat, rectangular table</a:t>
            </a:r>
          </a:p>
          <a:p>
            <a:r>
              <a:rPr lang="en-US" dirty="0" smtClean="0"/>
              <a:t>Each player lays a quarter on the table  somewhere that touches no other quarter</a:t>
            </a:r>
          </a:p>
          <a:p>
            <a:r>
              <a:rPr lang="en-US" dirty="0" smtClean="0"/>
              <a:t>The loser is the first person who cannot place a quarter</a:t>
            </a:r>
          </a:p>
          <a:p>
            <a:r>
              <a:rPr lang="en-US" dirty="0" smtClean="0"/>
              <a:t>What is your strategy if you go first?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854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Stress</a:t>
            </a:r>
          </a:p>
          <a:p>
            <a:r>
              <a:rPr lang="en-US" dirty="0" smtClean="0"/>
              <a:t>Confidence</a:t>
            </a:r>
          </a:p>
          <a:p>
            <a:r>
              <a:rPr lang="en-US" dirty="0" smtClean="0"/>
              <a:t>Knowledge</a:t>
            </a:r>
          </a:p>
          <a:p>
            <a:r>
              <a:rPr lang="en-US" dirty="0" smtClean="0"/>
              <a:t>Quick Thinking</a:t>
            </a:r>
          </a:p>
          <a:p>
            <a:r>
              <a:rPr lang="en-US" dirty="0" smtClean="0"/>
              <a:t>Explaining</a:t>
            </a:r>
          </a:p>
          <a:p>
            <a:r>
              <a:rPr lang="en-US" dirty="0" smtClean="0"/>
              <a:t>Problem Solving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Interviews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105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Space Complexity</a:t>
            </a:r>
          </a:p>
          <a:p>
            <a:r>
              <a:rPr lang="en-US" dirty="0" smtClean="0"/>
              <a:t>Growth Complexity</a:t>
            </a:r>
          </a:p>
          <a:p>
            <a:pPr lvl="1"/>
            <a:r>
              <a:rPr lang="en-US" dirty="0" smtClean="0"/>
              <a:t>Asymptotic Notation</a:t>
            </a:r>
          </a:p>
          <a:p>
            <a:pPr lvl="1"/>
            <a:r>
              <a:rPr lang="en-US" dirty="0" smtClean="0"/>
              <a:t>Best, Average, And Worst Case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Interviews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804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Getting Started</a:t>
            </a:r>
          </a:p>
          <a:p>
            <a:r>
              <a:rPr lang="en-US" dirty="0" smtClean="0"/>
              <a:t>Resumes</a:t>
            </a:r>
          </a:p>
          <a:p>
            <a:r>
              <a:rPr lang="en-US" dirty="0" smtClean="0"/>
              <a:t>Interviews</a:t>
            </a:r>
          </a:p>
          <a:p>
            <a:pPr lvl="1"/>
            <a:r>
              <a:rPr lang="en-US" dirty="0" smtClean="0"/>
              <a:t>Phone</a:t>
            </a:r>
          </a:p>
          <a:p>
            <a:pPr lvl="1"/>
            <a:r>
              <a:rPr lang="en-US" dirty="0" smtClean="0"/>
              <a:t>In-Person</a:t>
            </a: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A_Lot_More_Stuff_Goes_Here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Offers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372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Practice On A Whiteboard</a:t>
            </a:r>
          </a:p>
          <a:p>
            <a:r>
              <a:rPr lang="en-US" dirty="0" smtClean="0"/>
              <a:t>Do Not Look Anything Up</a:t>
            </a:r>
          </a:p>
          <a:p>
            <a:r>
              <a:rPr lang="en-US" dirty="0" smtClean="0"/>
              <a:t>Talk Out Loud</a:t>
            </a:r>
          </a:p>
          <a:p>
            <a:r>
              <a:rPr lang="en-US" dirty="0" smtClean="0"/>
              <a:t>Time Yourself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Interviews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649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Programming Contests</a:t>
            </a:r>
          </a:p>
          <a:p>
            <a:pPr lvl="1"/>
            <a:r>
              <a:rPr lang="en-US" dirty="0" smtClean="0"/>
              <a:t>Top Coder</a:t>
            </a:r>
          </a:p>
          <a:p>
            <a:pPr lvl="1"/>
            <a:r>
              <a:rPr lang="en-US" dirty="0" smtClean="0"/>
              <a:t>ACM ICPC</a:t>
            </a:r>
          </a:p>
          <a:p>
            <a:pPr lvl="1"/>
            <a:r>
              <a:rPr lang="en-US" dirty="0" smtClean="0"/>
              <a:t>Code Sprint</a:t>
            </a:r>
          </a:p>
          <a:p>
            <a:r>
              <a:rPr lang="en-US" dirty="0" smtClean="0"/>
              <a:t>Interview Sites</a:t>
            </a:r>
          </a:p>
          <a:p>
            <a:pPr lvl="1"/>
            <a:r>
              <a:rPr lang="en-US" dirty="0" smtClean="0"/>
              <a:t>Glass Door</a:t>
            </a:r>
          </a:p>
          <a:p>
            <a:pPr lvl="1"/>
            <a:r>
              <a:rPr lang="en-US" dirty="0" smtClean="0"/>
              <a:t>Career Cup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Interviews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697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</a:p>
          <a:p>
            <a:r>
              <a:rPr lang="en-US" dirty="0" smtClean="0"/>
              <a:t>Encryption</a:t>
            </a:r>
          </a:p>
          <a:p>
            <a:r>
              <a:rPr lang="en-US" dirty="0" smtClean="0"/>
              <a:t>Encoding</a:t>
            </a:r>
          </a:p>
          <a:p>
            <a:r>
              <a:rPr lang="en-US" dirty="0" smtClean="0"/>
              <a:t>Parallel Processing</a:t>
            </a:r>
          </a:p>
          <a:p>
            <a:pPr lvl="1"/>
            <a:r>
              <a:rPr lang="en-US" dirty="0" smtClean="0"/>
              <a:t>Deadlock, </a:t>
            </a:r>
            <a:r>
              <a:rPr lang="en-US" dirty="0" err="1" smtClean="0"/>
              <a:t>Livelock</a:t>
            </a:r>
            <a:endParaRPr lang="en-US" dirty="0" smtClean="0"/>
          </a:p>
          <a:p>
            <a:pPr lvl="1"/>
            <a:r>
              <a:rPr lang="en-US" dirty="0" smtClean="0"/>
              <a:t>Monitors, </a:t>
            </a:r>
            <a:r>
              <a:rPr lang="en-US" dirty="0" err="1" smtClean="0"/>
              <a:t>Semaphors</a:t>
            </a:r>
            <a:r>
              <a:rPr lang="en-US" dirty="0" smtClean="0"/>
              <a:t>, Locks</a:t>
            </a:r>
          </a:p>
          <a:p>
            <a:pPr lvl="1"/>
            <a:r>
              <a:rPr lang="en-US" dirty="0" smtClean="0"/>
              <a:t>Process VS. Thread</a:t>
            </a:r>
          </a:p>
          <a:p>
            <a:pPr lvl="1"/>
            <a:r>
              <a:rPr lang="en-US" dirty="0" smtClean="0"/>
              <a:t>Distributive Computing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133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Traveling Salesperson</a:t>
            </a:r>
          </a:p>
          <a:p>
            <a:r>
              <a:rPr lang="en-US" dirty="0" smtClean="0"/>
              <a:t>Knapsack (0/1)</a:t>
            </a:r>
          </a:p>
          <a:p>
            <a:r>
              <a:rPr lang="en-US" dirty="0" smtClean="0"/>
              <a:t>Shortest Path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Must-Know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212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C++</a:t>
            </a:r>
          </a:p>
          <a:p>
            <a:pPr lvl="1"/>
            <a:r>
              <a:rPr lang="en-US" dirty="0" smtClean="0"/>
              <a:t>Size of Data Types</a:t>
            </a:r>
          </a:p>
          <a:p>
            <a:pPr lvl="1"/>
            <a:r>
              <a:rPr lang="en-US" dirty="0" smtClean="0"/>
              <a:t>IEEE Format</a:t>
            </a:r>
          </a:p>
          <a:p>
            <a:pPr lvl="1"/>
            <a:r>
              <a:rPr lang="en-US" dirty="0" smtClean="0"/>
              <a:t>Abstract Classes</a:t>
            </a:r>
          </a:p>
          <a:p>
            <a:pPr lvl="1"/>
            <a:r>
              <a:rPr lang="en-US" dirty="0" smtClean="0"/>
              <a:t>Overloaded Operators</a:t>
            </a:r>
          </a:p>
          <a:p>
            <a:pPr lvl="1"/>
            <a:r>
              <a:rPr lang="en-US" dirty="0" smtClean="0"/>
              <a:t>Multiple Inheritance</a:t>
            </a:r>
          </a:p>
          <a:p>
            <a:pPr lvl="1"/>
            <a:r>
              <a:rPr lang="en-US" dirty="0" smtClean="0"/>
              <a:t>ST Library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Specific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93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</a:t>
            </a:r>
          </a:p>
          <a:p>
            <a:pPr lvl="1"/>
            <a:r>
              <a:rPr lang="en-US" dirty="0" smtClean="0"/>
              <a:t>Final, Finalize, Finally</a:t>
            </a:r>
          </a:p>
          <a:p>
            <a:pPr lvl="1"/>
            <a:r>
              <a:rPr lang="en-US" dirty="0" smtClean="0"/>
              <a:t>Inheritance and Interface</a:t>
            </a:r>
          </a:p>
          <a:p>
            <a:pPr lvl="1"/>
            <a:r>
              <a:rPr lang="en-US" dirty="0" smtClean="0"/>
              <a:t>Pass-By-Value or Pass-By-Reference</a:t>
            </a:r>
          </a:p>
          <a:p>
            <a:pPr lvl="1"/>
            <a:r>
              <a:rPr lang="en-US" dirty="0" smtClean="0"/>
              <a:t>Synchronization</a:t>
            </a:r>
          </a:p>
          <a:p>
            <a:pPr lvl="1"/>
            <a:r>
              <a:rPr lang="en-US" dirty="0" smtClean="0"/>
              <a:t>Garbage Collection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Specific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751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Sorting</a:t>
            </a:r>
          </a:p>
          <a:p>
            <a:pPr lvl="1"/>
            <a:r>
              <a:rPr lang="en-US" dirty="0" smtClean="0"/>
              <a:t>Heap Sort</a:t>
            </a:r>
          </a:p>
          <a:p>
            <a:pPr lvl="1"/>
            <a:r>
              <a:rPr lang="en-US" dirty="0" smtClean="0"/>
              <a:t>Quick Sort</a:t>
            </a:r>
          </a:p>
          <a:p>
            <a:pPr lvl="1"/>
            <a:r>
              <a:rPr lang="en-US" dirty="0" smtClean="0"/>
              <a:t>Merge Sort</a:t>
            </a:r>
          </a:p>
          <a:p>
            <a:r>
              <a:rPr lang="en-US" dirty="0" smtClean="0"/>
              <a:t>Searching</a:t>
            </a:r>
          </a:p>
          <a:p>
            <a:pPr lvl="1"/>
            <a:r>
              <a:rPr lang="en-US" dirty="0" smtClean="0"/>
              <a:t>Min, Max</a:t>
            </a:r>
          </a:p>
          <a:p>
            <a:pPr lvl="1"/>
            <a:r>
              <a:rPr lang="en-US" dirty="0" err="1" smtClean="0"/>
              <a:t>K</a:t>
            </a:r>
            <a:r>
              <a:rPr lang="en-US" baseline="30000" dirty="0" err="1" smtClean="0"/>
              <a:t>th</a:t>
            </a:r>
            <a:r>
              <a:rPr lang="en-US" dirty="0" smtClean="0"/>
              <a:t> Least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Algorithms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19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Patterns</a:t>
            </a:r>
          </a:p>
          <a:p>
            <a:pPr lvl="1"/>
            <a:r>
              <a:rPr lang="en-US" dirty="0" smtClean="0"/>
              <a:t>What Are These?</a:t>
            </a:r>
          </a:p>
          <a:p>
            <a:r>
              <a:rPr lang="en-US" dirty="0" smtClean="0"/>
              <a:t>Test Cases</a:t>
            </a:r>
          </a:p>
          <a:p>
            <a:pPr lvl="1"/>
            <a:r>
              <a:rPr lang="en-US" dirty="0" smtClean="0"/>
              <a:t>Practice Testing Programs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S.E.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467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have an array with 999 locations, and each location contains a unique integer with a value from 1 to 1000 (inclusive)</a:t>
            </a:r>
          </a:p>
          <a:p>
            <a:r>
              <a:rPr lang="en-US" dirty="0" smtClean="0"/>
              <a:t>How do you find the missing number?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04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</a:p>
          <a:p>
            <a:pPr lvl="1"/>
            <a:r>
              <a:rPr lang="en-US" dirty="0" smtClean="0"/>
              <a:t>Reverse (Words)</a:t>
            </a:r>
          </a:p>
          <a:p>
            <a:pPr lvl="1"/>
            <a:r>
              <a:rPr lang="en-US" dirty="0" smtClean="0"/>
              <a:t>Remove Characters</a:t>
            </a:r>
          </a:p>
          <a:p>
            <a:pPr lvl="1"/>
            <a:r>
              <a:rPr lang="en-US" dirty="0" smtClean="0"/>
              <a:t>Matching Substrings</a:t>
            </a:r>
          </a:p>
          <a:p>
            <a:r>
              <a:rPr lang="en-US" dirty="0" smtClean="0"/>
              <a:t>Linked Lists</a:t>
            </a:r>
          </a:p>
          <a:p>
            <a:pPr lvl="1"/>
            <a:r>
              <a:rPr lang="en-US" dirty="0" smtClean="0"/>
              <a:t>Reverse (Singly-Linked)</a:t>
            </a:r>
          </a:p>
          <a:p>
            <a:pPr lvl="1"/>
            <a:r>
              <a:rPr lang="en-US" dirty="0" smtClean="0"/>
              <a:t>Swap Pairs (Singly-Linked)</a:t>
            </a:r>
          </a:p>
          <a:p>
            <a:pPr lvl="1"/>
            <a:r>
              <a:rPr lang="en-US" dirty="0" smtClean="0"/>
              <a:t>Delete (Circular)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Structures/ADT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902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</a:t>
            </a:r>
          </a:p>
          <a:p>
            <a:pPr lvl="1"/>
            <a:r>
              <a:rPr lang="en-US" dirty="0" smtClean="0"/>
              <a:t>Set Goals</a:t>
            </a:r>
          </a:p>
          <a:p>
            <a:pPr lvl="1"/>
            <a:r>
              <a:rPr lang="en-US" dirty="0" smtClean="0"/>
              <a:t>Give Confidence</a:t>
            </a:r>
          </a:p>
          <a:p>
            <a:pPr lvl="1"/>
            <a:r>
              <a:rPr lang="en-US" dirty="0" smtClean="0"/>
              <a:t>Demystify The Process</a:t>
            </a:r>
          </a:p>
          <a:p>
            <a:pPr lvl="1"/>
            <a:r>
              <a:rPr lang="en-US" dirty="0" smtClean="0"/>
              <a:t>Provide Career Options</a:t>
            </a:r>
          </a:p>
          <a:p>
            <a:pPr lvl="1"/>
            <a:r>
              <a:rPr lang="en-US" dirty="0" smtClean="0"/>
              <a:t>Because People Asked Me To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372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program to find the </a:t>
            </a:r>
            <a:br>
              <a:rPr lang="en-US" dirty="0" smtClean="0"/>
            </a:br>
            <a:r>
              <a:rPr lang="en-US" dirty="0" err="1" smtClean="0"/>
              <a:t>M</a:t>
            </a:r>
            <a:r>
              <a:rPr lang="en-US" baseline="30000" dirty="0" err="1" smtClean="0"/>
              <a:t>th</a:t>
            </a:r>
            <a:r>
              <a:rPr lang="en-US" dirty="0" smtClean="0"/>
              <a:t>-to-last element in a singly linked list given only the head of the list.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676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program to determine if a singly linked list is cyclic.</a:t>
            </a:r>
          </a:p>
          <a:p>
            <a:r>
              <a:rPr lang="en-US" dirty="0" smtClean="0"/>
              <a:t>If it is then return the node that begins the new cycle.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80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Queue</a:t>
            </a:r>
          </a:p>
          <a:p>
            <a:pPr lvl="1"/>
            <a:r>
              <a:rPr lang="en-US" dirty="0" smtClean="0"/>
              <a:t>Make From Stacks</a:t>
            </a:r>
          </a:p>
          <a:p>
            <a:r>
              <a:rPr lang="en-US" dirty="0" smtClean="0"/>
              <a:t>Heap</a:t>
            </a:r>
          </a:p>
          <a:p>
            <a:pPr lvl="1"/>
            <a:r>
              <a:rPr lang="en-US" dirty="0" smtClean="0"/>
              <a:t>Priority Queue</a:t>
            </a:r>
          </a:p>
          <a:p>
            <a:r>
              <a:rPr lang="en-US" dirty="0" smtClean="0"/>
              <a:t>Hash Table</a:t>
            </a:r>
          </a:p>
          <a:p>
            <a:pPr lvl="1"/>
            <a:r>
              <a:rPr lang="en-US" dirty="0" smtClean="0"/>
              <a:t>Ordered Hash Table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Structures/ADT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995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Trees</a:t>
            </a:r>
          </a:p>
          <a:p>
            <a:pPr lvl="1"/>
            <a:r>
              <a:rPr lang="en-US" dirty="0" smtClean="0"/>
              <a:t>Binary Tree</a:t>
            </a:r>
          </a:p>
          <a:p>
            <a:pPr lvl="1"/>
            <a:r>
              <a:rPr lang="en-US" dirty="0" smtClean="0"/>
              <a:t>Binary Search Tree</a:t>
            </a:r>
          </a:p>
          <a:p>
            <a:pPr lvl="1"/>
            <a:r>
              <a:rPr lang="en-US" dirty="0" smtClean="0"/>
              <a:t>2-3 Tree and 2-3-4 Tree</a:t>
            </a:r>
          </a:p>
          <a:p>
            <a:pPr lvl="1"/>
            <a:r>
              <a:rPr lang="en-US" dirty="0" smtClean="0"/>
              <a:t>Red-Black Tree or AVL Tree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Pre/In/Post Order Traversal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Structures/ADT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784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</a:p>
          <a:p>
            <a:pPr lvl="1"/>
            <a:r>
              <a:rPr lang="en-US" dirty="0" smtClean="0"/>
              <a:t>Breadth First Search</a:t>
            </a:r>
          </a:p>
          <a:p>
            <a:pPr lvl="1"/>
            <a:r>
              <a:rPr lang="en-US" dirty="0" smtClean="0"/>
              <a:t>Depth First Search</a:t>
            </a:r>
          </a:p>
          <a:p>
            <a:pPr lvl="1"/>
            <a:r>
              <a:rPr lang="en-US" dirty="0" err="1" smtClean="0"/>
              <a:t>Dijkstra’s</a:t>
            </a:r>
            <a:r>
              <a:rPr lang="en-US" dirty="0" smtClean="0"/>
              <a:t> Shortest Path</a:t>
            </a:r>
          </a:p>
          <a:p>
            <a:pPr lvl="1"/>
            <a:r>
              <a:rPr lang="en-US" dirty="0" smtClean="0"/>
              <a:t>A* Search</a:t>
            </a:r>
          </a:p>
          <a:p>
            <a:pPr lvl="1"/>
            <a:r>
              <a:rPr lang="en-US" dirty="0" smtClean="0"/>
              <a:t>Minimal Spanning Tree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Structures/ADT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666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Amazon Streaming Service</a:t>
            </a:r>
          </a:p>
          <a:p>
            <a:r>
              <a:rPr lang="en-US" dirty="0" smtClean="0"/>
              <a:t>Amazon Recommendation Service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942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class-based weapon schema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65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Self-Testing Furniture Class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340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Pivot of Rotated Array</a:t>
            </a:r>
          </a:p>
          <a:p>
            <a:r>
              <a:rPr lang="en-US" dirty="0" smtClean="0"/>
              <a:t>Conway’s Game of Life</a:t>
            </a:r>
          </a:p>
          <a:p>
            <a:r>
              <a:rPr lang="en-US" dirty="0" smtClean="0"/>
              <a:t>Scrabble Tiles</a:t>
            </a:r>
          </a:p>
          <a:p>
            <a:r>
              <a:rPr lang="en-US" dirty="0" smtClean="0"/>
              <a:t>Boggle Solver</a:t>
            </a:r>
          </a:p>
          <a:p>
            <a:r>
              <a:rPr lang="en-US" dirty="0" smtClean="0"/>
              <a:t>Search Continuous Floating Point F(X)</a:t>
            </a:r>
          </a:p>
          <a:p>
            <a:r>
              <a:rPr lang="en-US" dirty="0" smtClean="0"/>
              <a:t>Fibonacci Sequence (</a:t>
            </a:r>
            <a:r>
              <a:rPr lang="en-US" dirty="0" err="1" smtClean="0"/>
              <a:t>Memoized</a:t>
            </a:r>
            <a:r>
              <a:rPr lang="en-US" dirty="0" smtClean="0"/>
              <a:t>)</a:t>
            </a:r>
          </a:p>
          <a:p>
            <a:r>
              <a:rPr lang="en-US" dirty="0" smtClean="0"/>
              <a:t>Sum of Array Pairs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655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program that prints out all the valid words on a Boggle board.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369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</a:p>
          <a:p>
            <a:pPr lvl="1"/>
            <a:r>
              <a:rPr lang="en-US" dirty="0" smtClean="0"/>
              <a:t>May Be Too Intense For Some Viewers</a:t>
            </a:r>
          </a:p>
          <a:p>
            <a:pPr lvl="1"/>
            <a:r>
              <a:rPr lang="en-US" dirty="0" smtClean="0"/>
              <a:t>No Purchase Necessary</a:t>
            </a:r>
          </a:p>
          <a:p>
            <a:pPr lvl="1"/>
            <a:r>
              <a:rPr lang="en-US" dirty="0" smtClean="0"/>
              <a:t>For Educational Purposes Only</a:t>
            </a:r>
          </a:p>
          <a:p>
            <a:pPr lvl="1"/>
            <a:r>
              <a:rPr lang="en-US" dirty="0" smtClean="0"/>
              <a:t>Use Only As Directed</a:t>
            </a:r>
          </a:p>
          <a:p>
            <a:pPr lvl="1"/>
            <a:r>
              <a:rPr lang="en-US" dirty="0" smtClean="0"/>
              <a:t>Some Assembly Required</a:t>
            </a:r>
          </a:p>
          <a:p>
            <a:pPr lvl="1"/>
            <a:r>
              <a:rPr lang="en-US" dirty="0"/>
              <a:t>Your Miles May </a:t>
            </a:r>
            <a:r>
              <a:rPr lang="en-US" dirty="0" smtClean="0"/>
              <a:t>Vary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383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program to determine if an array has a pair of numbers that equal a given sum.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690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Everything</a:t>
            </a:r>
          </a:p>
          <a:p>
            <a:r>
              <a:rPr lang="en-US" dirty="0" smtClean="0"/>
              <a:t>Look At The Benefits</a:t>
            </a:r>
          </a:p>
          <a:p>
            <a:r>
              <a:rPr lang="en-US" dirty="0" smtClean="0"/>
              <a:t>Consider Perks</a:t>
            </a:r>
          </a:p>
          <a:p>
            <a:r>
              <a:rPr lang="en-US" dirty="0" smtClean="0"/>
              <a:t>Travel Percentage</a:t>
            </a:r>
          </a:p>
          <a:p>
            <a:r>
              <a:rPr lang="en-US" dirty="0" smtClean="0"/>
              <a:t>Relocation</a:t>
            </a:r>
          </a:p>
          <a:p>
            <a:r>
              <a:rPr lang="en-US" dirty="0" smtClean="0"/>
              <a:t>Research Location (</a:t>
            </a:r>
            <a:r>
              <a:rPr lang="en-US" dirty="0" err="1" smtClean="0"/>
              <a:t>CoL</a:t>
            </a:r>
            <a:r>
              <a:rPr lang="en-US" dirty="0" smtClean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Offers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03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Environment</a:t>
            </a:r>
          </a:p>
          <a:p>
            <a:r>
              <a:rPr lang="en-US" dirty="0" smtClean="0"/>
              <a:t>Ability To Advance</a:t>
            </a:r>
          </a:p>
          <a:p>
            <a:r>
              <a:rPr lang="en-US" dirty="0" smtClean="0"/>
              <a:t>Experience Gained</a:t>
            </a:r>
          </a:p>
          <a:p>
            <a:r>
              <a:rPr lang="en-US" dirty="0"/>
              <a:t>Is It What You Want To Do?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Offers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500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 Them</a:t>
            </a:r>
          </a:p>
          <a:p>
            <a:r>
              <a:rPr lang="en-US" dirty="0" smtClean="0"/>
              <a:t>Be As Polite As Possible</a:t>
            </a:r>
          </a:p>
          <a:p>
            <a:r>
              <a:rPr lang="en-US" dirty="0" smtClean="0"/>
              <a:t>Keep Contact Information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Declining Offers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97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Getting a Job in 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 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06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7467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If you have time…</a:t>
            </a:r>
          </a:p>
          <a:p>
            <a:pPr lvl="1"/>
            <a:r>
              <a:rPr lang="en-US" dirty="0" smtClean="0"/>
              <a:t>Projects</a:t>
            </a:r>
          </a:p>
          <a:p>
            <a:pPr lvl="1"/>
            <a:r>
              <a:rPr lang="en-US" dirty="0" smtClean="0"/>
              <a:t>Internships</a:t>
            </a:r>
          </a:p>
          <a:p>
            <a:pPr lvl="1"/>
            <a:r>
              <a:rPr lang="en-US" dirty="0" smtClean="0"/>
              <a:t>Research</a:t>
            </a:r>
          </a:p>
          <a:p>
            <a:pPr lvl="1"/>
            <a:r>
              <a:rPr lang="en-US" dirty="0" smtClean="0"/>
              <a:t>Papers</a:t>
            </a:r>
          </a:p>
          <a:p>
            <a:pPr lvl="1"/>
            <a:r>
              <a:rPr lang="en-US" dirty="0" smtClean="0"/>
              <a:t>Conferences</a:t>
            </a:r>
          </a:p>
          <a:p>
            <a:pPr lvl="1"/>
            <a:r>
              <a:rPr lang="en-US" dirty="0" smtClean="0"/>
              <a:t>Contests</a:t>
            </a:r>
          </a:p>
          <a:p>
            <a:pPr marL="384048" lvl="1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244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7467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Start Studying/Refreshing</a:t>
            </a:r>
          </a:p>
          <a:p>
            <a:r>
              <a:rPr lang="en-US" dirty="0" smtClean="0"/>
              <a:t>Apply Everywhere </a:t>
            </a:r>
          </a:p>
          <a:p>
            <a:pPr lvl="1"/>
            <a:r>
              <a:rPr lang="en-US" dirty="0" smtClean="0"/>
              <a:t>Even Google (When?)</a:t>
            </a:r>
          </a:p>
          <a:p>
            <a:pPr lvl="1"/>
            <a:r>
              <a:rPr lang="en-US" dirty="0" smtClean="0"/>
              <a:t>Experience and Future Opportunities</a:t>
            </a:r>
          </a:p>
          <a:p>
            <a:r>
              <a:rPr lang="en-US" dirty="0" smtClean="0"/>
              <a:t>Use Job Sites</a:t>
            </a:r>
          </a:p>
          <a:p>
            <a:r>
              <a:rPr lang="en-US" dirty="0" smtClean="0"/>
              <a:t>Network</a:t>
            </a:r>
          </a:p>
          <a:p>
            <a:pPr lvl="1"/>
            <a:r>
              <a:rPr lang="en-US" dirty="0" smtClean="0"/>
              <a:t>LinkedIn and Alumni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18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676400"/>
            <a:ext cx="7467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If you have time…</a:t>
            </a:r>
          </a:p>
          <a:p>
            <a:pPr lvl="1"/>
            <a:r>
              <a:rPr lang="en-US" dirty="0" smtClean="0"/>
              <a:t>Start Your Resume </a:t>
            </a:r>
          </a:p>
          <a:p>
            <a:pPr lvl="1"/>
            <a:r>
              <a:rPr lang="en-US" dirty="0" smtClean="0"/>
              <a:t>Add Details As They Happens</a:t>
            </a:r>
          </a:p>
          <a:p>
            <a:pPr lvl="1"/>
            <a:r>
              <a:rPr lang="en-US" dirty="0" smtClean="0"/>
              <a:t>Always Keep It Up To Date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Resumes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67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676400"/>
            <a:ext cx="7467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Tailor For The Position</a:t>
            </a:r>
          </a:p>
          <a:p>
            <a:r>
              <a:rPr lang="en-US" dirty="0" smtClean="0"/>
              <a:t>Resume Paper</a:t>
            </a:r>
          </a:p>
          <a:p>
            <a:r>
              <a:rPr lang="en-US" dirty="0" smtClean="0"/>
              <a:t>1 Page (B.S.) || 2 Page (M.S.)</a:t>
            </a:r>
          </a:p>
          <a:p>
            <a:r>
              <a:rPr lang="en-US" dirty="0" smtClean="0"/>
              <a:t>Clean, Organized Style</a:t>
            </a:r>
          </a:p>
          <a:p>
            <a:r>
              <a:rPr lang="en-US" dirty="0" smtClean="0"/>
              <a:t>Promote Yourself Reasonably</a:t>
            </a:r>
          </a:p>
          <a:p>
            <a:r>
              <a:rPr lang="en-US" dirty="0" smtClean="0"/>
              <a:t>Multiple Formats (PDF, DOC, TXT)</a:t>
            </a:r>
          </a:p>
          <a:p>
            <a:r>
              <a:rPr lang="en-US" dirty="0" smtClean="0"/>
              <a:t>4 Second Rule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Resumes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363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676400"/>
            <a:ext cx="7467600" cy="4800600"/>
          </a:xfrm>
        </p:spPr>
        <p:txBody>
          <a:bodyPr numCol="2">
            <a:normAutofit/>
          </a:bodyPr>
          <a:lstStyle/>
          <a:p>
            <a:r>
              <a:rPr lang="en-US" dirty="0" smtClean="0"/>
              <a:t>Layout</a:t>
            </a:r>
          </a:p>
          <a:p>
            <a:pPr lvl="1"/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Contact</a:t>
            </a:r>
          </a:p>
          <a:p>
            <a:pPr lvl="1"/>
            <a:r>
              <a:rPr lang="en-US" dirty="0" smtClean="0"/>
              <a:t>Objective</a:t>
            </a:r>
          </a:p>
          <a:p>
            <a:pPr lvl="1"/>
            <a:r>
              <a:rPr lang="en-US" dirty="0" smtClean="0"/>
              <a:t>Experience</a:t>
            </a:r>
          </a:p>
          <a:p>
            <a:pPr lvl="1"/>
            <a:r>
              <a:rPr lang="en-US" dirty="0" smtClean="0"/>
              <a:t>Skills</a:t>
            </a:r>
          </a:p>
          <a:p>
            <a:pPr lvl="1"/>
            <a:r>
              <a:rPr lang="en-US" dirty="0" smtClean="0"/>
              <a:t>Education (GPA)</a:t>
            </a:r>
          </a:p>
          <a:p>
            <a:pPr lvl="1"/>
            <a:r>
              <a:rPr lang="en-US" dirty="0" smtClean="0"/>
              <a:t>Projects</a:t>
            </a:r>
          </a:p>
          <a:p>
            <a:pPr lvl="1"/>
            <a:r>
              <a:rPr lang="en-US" dirty="0" smtClean="0"/>
              <a:t>Clubs/Activities</a:t>
            </a:r>
          </a:p>
          <a:p>
            <a:pPr lvl="1"/>
            <a:r>
              <a:rPr lang="en-US" dirty="0" smtClean="0"/>
              <a:t>Interests</a:t>
            </a:r>
          </a:p>
          <a:p>
            <a:pPr lvl="1"/>
            <a:r>
              <a:rPr lang="en-US" dirty="0" smtClean="0"/>
              <a:t>Reference Requests</a:t>
            </a:r>
          </a:p>
          <a:p>
            <a:pPr lvl="1"/>
            <a:r>
              <a:rPr lang="en-US" dirty="0" smtClean="0"/>
              <a:t>QRC/Link To Personal Site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Resumes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724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2190</TotalTime>
  <Words>1385</Words>
  <Application>Microsoft Office PowerPoint</Application>
  <PresentationFormat>On-screen Show (4:3)</PresentationFormat>
  <Paragraphs>396</Paragraphs>
  <Slides>44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Elemental</vt:lpstr>
      <vt:lpstr>Getting a Job in CS</vt:lpstr>
      <vt:lpstr>Outline</vt:lpstr>
      <vt:lpstr>Introduction</vt:lpstr>
      <vt:lpstr>Introduction</vt:lpstr>
      <vt:lpstr>Getting Started</vt:lpstr>
      <vt:lpstr>Getting Started</vt:lpstr>
      <vt:lpstr>Resumes </vt:lpstr>
      <vt:lpstr>Resumes </vt:lpstr>
      <vt:lpstr>Resumes </vt:lpstr>
      <vt:lpstr>Resumes </vt:lpstr>
      <vt:lpstr>Personal Website</vt:lpstr>
      <vt:lpstr>Reminders/Suggestions </vt:lpstr>
      <vt:lpstr>Interviewing</vt:lpstr>
      <vt:lpstr>Phone</vt:lpstr>
      <vt:lpstr>In Person</vt:lpstr>
      <vt:lpstr>Riddles</vt:lpstr>
      <vt:lpstr>Question</vt:lpstr>
      <vt:lpstr>Coding Interviews</vt:lpstr>
      <vt:lpstr>Coding Interviews</vt:lpstr>
      <vt:lpstr>Coding Interviews</vt:lpstr>
      <vt:lpstr>Coding Interviews</vt:lpstr>
      <vt:lpstr>Concepts</vt:lpstr>
      <vt:lpstr>Must-Know Problems</vt:lpstr>
      <vt:lpstr>Language Specific</vt:lpstr>
      <vt:lpstr>Language Specific</vt:lpstr>
      <vt:lpstr>Basic Algorithms</vt:lpstr>
      <vt:lpstr>S.E. Questions</vt:lpstr>
      <vt:lpstr>Question</vt:lpstr>
      <vt:lpstr>Data Structures/ADT</vt:lpstr>
      <vt:lpstr>Question</vt:lpstr>
      <vt:lpstr>Question</vt:lpstr>
      <vt:lpstr>Data Structures/ADT</vt:lpstr>
      <vt:lpstr>Data Structures/ADT</vt:lpstr>
      <vt:lpstr>Data Structures/ADT</vt:lpstr>
      <vt:lpstr>Design Questions</vt:lpstr>
      <vt:lpstr>Question</vt:lpstr>
      <vt:lpstr>Question</vt:lpstr>
      <vt:lpstr>Coding Questions</vt:lpstr>
      <vt:lpstr>Question</vt:lpstr>
      <vt:lpstr>Question</vt:lpstr>
      <vt:lpstr>Comparing Offers</vt:lpstr>
      <vt:lpstr>Comparing Offers</vt:lpstr>
      <vt:lpstr>Declining Offers</vt:lpstr>
      <vt:lpstr>Getting a Job in 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a Job with Google</dc:title>
  <dc:creator>Chasteen</dc:creator>
  <cp:lastModifiedBy>Chasteen</cp:lastModifiedBy>
  <cp:revision>48</cp:revision>
  <dcterms:created xsi:type="dcterms:W3CDTF">2012-07-24T19:12:58Z</dcterms:created>
  <dcterms:modified xsi:type="dcterms:W3CDTF">2012-07-27T20:41:44Z</dcterms:modified>
</cp:coreProperties>
</file>